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67" r:id="rId4"/>
    <p:sldId id="268" r:id="rId5"/>
    <p:sldId id="269" r:id="rId6"/>
    <p:sldId id="260" r:id="rId7"/>
    <p:sldId id="261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78" r:id="rId24"/>
    <p:sldId id="279" r:id="rId25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99" autoAdjust="0"/>
  </p:normalViewPr>
  <p:slideViewPr>
    <p:cSldViewPr>
      <p:cViewPr varScale="1">
        <p:scale>
          <a:sx n="86" d="100"/>
          <a:sy n="86" d="100"/>
        </p:scale>
        <p:origin x="562" y="5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91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Haagsma" userId="213da77a-9cc5-49f7-ad6b-7779b1276fe8" providerId="ADAL" clId="{E7580417-36F3-4A54-AE76-C9A19AF211A1}"/>
    <pc:docChg chg="delSld">
      <pc:chgData name="Peter Haagsma" userId="213da77a-9cc5-49f7-ad6b-7779b1276fe8" providerId="ADAL" clId="{E7580417-36F3-4A54-AE76-C9A19AF211A1}" dt="2019-09-23T14:51:37.522" v="5" actId="2696"/>
      <pc:docMkLst>
        <pc:docMk/>
      </pc:docMkLst>
      <pc:sldChg chg="del">
        <pc:chgData name="Peter Haagsma" userId="213da77a-9cc5-49f7-ad6b-7779b1276fe8" providerId="ADAL" clId="{E7580417-36F3-4A54-AE76-C9A19AF211A1}" dt="2019-09-23T14:51:34.051" v="0" actId="2696"/>
        <pc:sldMkLst>
          <pc:docMk/>
          <pc:sldMk cId="2094178729" sldId="280"/>
        </pc:sldMkLst>
      </pc:sldChg>
      <pc:sldChg chg="del">
        <pc:chgData name="Peter Haagsma" userId="213da77a-9cc5-49f7-ad6b-7779b1276fe8" providerId="ADAL" clId="{E7580417-36F3-4A54-AE76-C9A19AF211A1}" dt="2019-09-23T14:51:34.793" v="1" actId="2696"/>
        <pc:sldMkLst>
          <pc:docMk/>
          <pc:sldMk cId="1209982736" sldId="281"/>
        </pc:sldMkLst>
      </pc:sldChg>
      <pc:sldChg chg="del">
        <pc:chgData name="Peter Haagsma" userId="213da77a-9cc5-49f7-ad6b-7779b1276fe8" providerId="ADAL" clId="{E7580417-36F3-4A54-AE76-C9A19AF211A1}" dt="2019-09-23T14:51:35.460" v="2" actId="2696"/>
        <pc:sldMkLst>
          <pc:docMk/>
          <pc:sldMk cId="1841405807" sldId="282"/>
        </pc:sldMkLst>
      </pc:sldChg>
      <pc:sldChg chg="del">
        <pc:chgData name="Peter Haagsma" userId="213da77a-9cc5-49f7-ad6b-7779b1276fe8" providerId="ADAL" clId="{E7580417-36F3-4A54-AE76-C9A19AF211A1}" dt="2019-09-23T14:51:36.075" v="3" actId="2696"/>
        <pc:sldMkLst>
          <pc:docMk/>
          <pc:sldMk cId="2603858844" sldId="283"/>
        </pc:sldMkLst>
      </pc:sldChg>
      <pc:sldChg chg="del">
        <pc:chgData name="Peter Haagsma" userId="213da77a-9cc5-49f7-ad6b-7779b1276fe8" providerId="ADAL" clId="{E7580417-36F3-4A54-AE76-C9A19AF211A1}" dt="2019-09-23T14:51:36.732" v="4" actId="2696"/>
        <pc:sldMkLst>
          <pc:docMk/>
          <pc:sldMk cId="4061623933" sldId="284"/>
        </pc:sldMkLst>
      </pc:sldChg>
      <pc:sldChg chg="del">
        <pc:chgData name="Peter Haagsma" userId="213da77a-9cc5-49f7-ad6b-7779b1276fe8" providerId="ADAL" clId="{E7580417-36F3-4A54-AE76-C9A19AF211A1}" dt="2019-09-23T14:51:37.522" v="5" actId="2696"/>
        <pc:sldMkLst>
          <pc:docMk/>
          <pc:sldMk cId="4250074145" sldId="28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0C66D14-5CD3-4EE9-88C1-E0E0745FC62F}" type="datetime1">
              <a:rPr lang="nl-NL" smtClean="0"/>
              <a:t>23-9-2019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5CDD20F-CAB5-4F3D-801E-267BF0D45B7B}" type="datetime1">
              <a:rPr lang="nl-NL" smtClean="0"/>
              <a:t>23-9-2019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18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2950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0970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5458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6805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5095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894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0" y="0"/>
            <a:ext cx="12227975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1697" y="1871132"/>
            <a:ext cx="6813894" cy="1515533"/>
          </a:xfrm>
        </p:spPr>
        <p:txBody>
          <a:bodyPr anchor="b">
            <a:noAutofit/>
          </a:bodyPr>
          <a:lstStyle>
            <a:lvl1pPr algn="ctr">
              <a:defRPr sz="5398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1697" y="3657597"/>
            <a:ext cx="6813894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099"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1154" y="5037663"/>
            <a:ext cx="897233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1696" y="5037663"/>
            <a:ext cx="5213277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4568" y="5037663"/>
            <a:ext cx="551023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1698" y="3522131"/>
            <a:ext cx="68138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7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4815415"/>
            <a:ext cx="9607163" cy="566738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156" y="1041400"/>
            <a:ext cx="10103340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064" y="5382153"/>
            <a:ext cx="9607163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2EFDAAA-1B16-43E8-8F08-084664AE5AE3}" type="datetime1">
              <a:rPr lang="nl-NL" smtClean="0"/>
              <a:t>23-9-2019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743763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528" y="982132"/>
            <a:ext cx="9590234" cy="2954868"/>
          </a:xfrm>
        </p:spPr>
        <p:txBody>
          <a:bodyPr anchor="ctr">
            <a:normAutofit/>
          </a:bodyPr>
          <a:lstStyle>
            <a:lvl1pPr algn="ctr">
              <a:defRPr sz="3199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528" y="4343400"/>
            <a:ext cx="9590234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2EFDAAA-1B16-43E8-8F08-084664AE5AE3}" type="datetime1">
              <a:rPr lang="nl-NL" smtClean="0"/>
              <a:t>23-9-2019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pPr rtl="0"/>
              <a:t>‹nr.›</a:t>
            </a:fld>
            <a:endParaRPr lang="nl-NL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5806" y="4140199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52771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982132"/>
            <a:ext cx="9293977" cy="2370668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376" y="3352800"/>
            <a:ext cx="8836900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99"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343400"/>
            <a:ext cx="9607163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2EFDAAA-1B16-43E8-8F08-084664AE5AE3}" type="datetime1">
              <a:rPr lang="nl-NL" smtClean="0"/>
              <a:t>23-9-2019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14" name="TextBox 13"/>
          <p:cNvSpPr txBox="1"/>
          <p:nvPr/>
        </p:nvSpPr>
        <p:spPr>
          <a:xfrm>
            <a:off x="861789" y="8799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97507" y="282787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5806" y="4140199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17669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5" y="3308581"/>
            <a:ext cx="9607165" cy="1468800"/>
          </a:xfrm>
        </p:spPr>
        <p:txBody>
          <a:bodyPr anchor="b">
            <a:normAutofit/>
          </a:bodyPr>
          <a:lstStyle>
            <a:lvl1pPr algn="l">
              <a:defRPr sz="3199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777381"/>
            <a:ext cx="9607165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2EFDAAA-1B16-43E8-8F08-084664AE5AE3}" type="datetime1">
              <a:rPr lang="nl-NL" smtClean="0"/>
              <a:t>23-9-2019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51214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982132"/>
            <a:ext cx="9293977" cy="2243668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064" y="3639312"/>
            <a:ext cx="9607165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3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529667"/>
            <a:ext cx="9607165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2EFDAAA-1B16-43E8-8F08-084664AE5AE3}" type="datetime1">
              <a:rPr lang="nl-NL" smtClean="0"/>
              <a:t>23-9-2019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12" name="TextBox 11"/>
          <p:cNvSpPr txBox="1"/>
          <p:nvPr/>
        </p:nvSpPr>
        <p:spPr>
          <a:xfrm>
            <a:off x="861789" y="8799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97507" y="25992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5806" y="3429000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21171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982132"/>
            <a:ext cx="9607163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064" y="3630168"/>
            <a:ext cx="9607165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3" y="4470400"/>
            <a:ext cx="9607167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2EFDAAA-1B16-43E8-8F08-084664AE5AE3}" type="datetime1">
              <a:rPr lang="nl-NL" smtClean="0"/>
              <a:t>23-9-2019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pPr rtl="0"/>
              <a:t>‹nr.›</a:t>
            </a:fld>
            <a:endParaRPr lang="nl-NL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5806" y="3429000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40158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62EAD9-7313-4352-A34B-E634A10492E7}" type="datetime1">
              <a:rPr lang="nl-NL" smtClean="0"/>
              <a:t>23-9-2019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54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7013" y="982132"/>
            <a:ext cx="1890403" cy="489373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061" y="982132"/>
            <a:ext cx="7431089" cy="4893734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45C041E-204D-45DB-AE00-84DB2FF0C6D1}" type="datetime1">
              <a:rPr lang="nl-NL" smtClean="0"/>
              <a:t>23-9-2019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1582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92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grpSp>
        <p:nvGrpSpPr>
          <p:cNvPr id="160" name="lijn" descr="Afbeelding van lijn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Vrije v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2" name="Vrije v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3" name="Vrije v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4" name="Vrije v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5" name="Vrije v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6" name="Vrije v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7" name="Vrije v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8" name="Vrije v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9" name="Vrije v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0" name="Vrije v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1" name="Vrije v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2" name="Vrije v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3" name="Vrije v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4" name="Vrije v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5" name="Vrije v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6" name="Vrije v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7" name="Vrije v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8" name="Vrije v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9" name="Vrije v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0" name="Vrije v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1" name="Vrije v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2" name="Vrije v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3" name="Vrije v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4" name="Vrije v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5" name="Vrije v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6" name="Vrije v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7" name="Vrije v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8" name="Vrije v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9" name="Vrije v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0" name="Vrije v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1" name="Vrije v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2" name="Vrije v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3" name="Vrije v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4" name="Vrije v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5" name="Vrije v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6" name="Vrije v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7" name="Vrije v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8" name="Vrije v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9" name="Vrije v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0" name="Vrije v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1" name="Vrije v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2" name="Vrije v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3" name="Vrije v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4" name="Vrije v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5" name="Vrije v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6" name="Vrije v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7" name="Vrije v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8" name="Vrije v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9" name="Vrije v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0" name="Vrije v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1" name="Vrije v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2" name="Vrije v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3" name="Vrije v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4" name="Vrije v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5" name="Vrije v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6" name="Vrije v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7" name="Vrije v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8" name="Vrije v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9" name="Vrije v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0" name="Vrije v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1" name="Vrije v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2" name="Vrije v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3" name="Vrije v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4" name="Vrije v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5" name="Vrije v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6" name="Vrije v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7" name="Vrije v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8" name="Vrije v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9" name="Vrije v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0" name="Vrije v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1" name="Vrije v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2" name="Vrije v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3" name="Vrije v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4" name="Vrije v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</p:grp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nl-NL"/>
              <a:t>Tekststijl van het model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BD0B91-EF26-43B9-ADFF-74CD5B2524BF}" type="datetime1">
              <a:rPr lang="nl-NL" smtClean="0"/>
              <a:t>23-9-2019</a:t>
            </a:fld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5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6249860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nl-NL"/>
              <a:t>Tekststijl van het model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74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2EFDAAA-1B16-43E8-8F08-084664AE5AE3}" type="datetime1">
              <a:rPr lang="nl-NL" smtClean="0"/>
              <a:t>23-9-2019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49360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4544" y="1752606"/>
            <a:ext cx="8156563" cy="1822514"/>
          </a:xfrm>
        </p:spPr>
        <p:txBody>
          <a:bodyPr anchor="b">
            <a:normAutofit/>
          </a:bodyPr>
          <a:lstStyle>
            <a:lvl1pPr algn="ctr">
              <a:defRPr sz="4399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4542" y="3846052"/>
            <a:ext cx="8156565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3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24B533B-F90F-4F9B-A5D4-3D47686AA61C}" type="datetime1">
              <a:rPr lang="nl-NL" smtClean="0"/>
              <a:t>23-9-2019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199" y="3710585"/>
            <a:ext cx="816125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49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110" y="2560320"/>
            <a:ext cx="4717075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734" y="2560320"/>
            <a:ext cx="4717075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730F3EA-90CE-4E5A-81D1-30613A2D91A9}" type="datetime1">
              <a:rPr lang="nl-NL" smtClean="0"/>
              <a:t>23-9-2019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30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3" y="2658533"/>
            <a:ext cx="4717075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7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063" y="3243263"/>
            <a:ext cx="4717075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9061" y="2658533"/>
            <a:ext cx="4717075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7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9061" y="3243263"/>
            <a:ext cx="4717075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2EFDAAA-1B16-43E8-8F08-084664AE5AE3}" type="datetime1">
              <a:rPr lang="nl-NL" smtClean="0"/>
              <a:t>23-9-2019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pPr rtl="0"/>
              <a:t>‹nr.›</a:t>
            </a:fld>
            <a:endParaRPr lang="nl-NL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77437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E8064BC-C299-4982-8575-0E9FE687D6BA}" type="datetime1">
              <a:rPr lang="nl-NL" smtClean="0"/>
              <a:t>23-9-2019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6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F04B9DF-C999-4E28-8EF8-0EFEBA1D75BA}" type="datetime1">
              <a:rPr lang="nl-NL" smtClean="0"/>
              <a:t>23-9-2019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60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474" y="1388534"/>
            <a:ext cx="3717487" cy="1371600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7257" y="982132"/>
            <a:ext cx="5468042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474" y="3031065"/>
            <a:ext cx="3717487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4071D7F-E1EA-4640-8E6B-E45DEB77ABC6}" type="datetime1">
              <a:rPr lang="nl-NL" smtClean="0"/>
              <a:t>23-9-2019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5805" y="2912533"/>
            <a:ext cx="35135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94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1" y="1883832"/>
            <a:ext cx="6240191" cy="1371600"/>
          </a:xfrm>
        </p:spPr>
        <p:txBody>
          <a:bodyPr anchor="b">
            <a:normAutofit/>
          </a:bodyPr>
          <a:lstStyle>
            <a:lvl1pPr algn="ctr">
              <a:defRPr sz="2799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2724" y="1041400"/>
            <a:ext cx="3062549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061" y="3255432"/>
            <a:ext cx="624019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F48A747-FE5B-407B-AA5A-A4957B9C5E9C}" type="datetime1">
              <a:rPr lang="nl-NL" smtClean="0"/>
              <a:t>23-9-2019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987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2" y="0"/>
            <a:ext cx="12226777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065" y="982133"/>
            <a:ext cx="95986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2556932"/>
            <a:ext cx="95986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5241" y="5969000"/>
            <a:ext cx="15997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02EFDAAA-1B16-43E8-8F08-084664AE5AE3}" type="datetime1">
              <a:rPr lang="nl-NL" smtClean="0"/>
              <a:t>23-9-2019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064" y="5969000"/>
            <a:ext cx="73039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1205" y="5969000"/>
            <a:ext cx="54255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25BA54BD-C84D-46CE-8B72-31BFB26ABA43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601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457063" rtl="0" eaLnBrk="1" latinLnBrk="0" hangingPunct="1">
        <a:spcBef>
          <a:spcPct val="0"/>
        </a:spcBef>
        <a:buNone/>
        <a:defRPr sz="4399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3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9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7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l-NL" dirty="0"/>
              <a:t>Pathologie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nl-NL" dirty="0"/>
              <a:t>Ziekteleer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691" y="3900258"/>
            <a:ext cx="4733799" cy="269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Lichamelijk en geestelijk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557908" y="2852936"/>
            <a:ext cx="680166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Somatisch en psychisch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Psychosomatisch (het één beïnvloed het ander)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Psychopathologie</a:t>
            </a:r>
          </a:p>
        </p:txBody>
      </p:sp>
    </p:spTree>
    <p:extLst>
      <p:ext uri="{BB962C8B-B14F-4D97-AF65-F5344CB8AC3E}">
        <p14:creationId xmlns:p14="http://schemas.microsoft.com/office/powerpoint/2010/main" val="420175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Specialisme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316697" y="2564904"/>
            <a:ext cx="9577064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Kennis over ziekten en behandeling van ziekten is steeds complexer geworden. Daarom zijn er medisch specialismen ontstaan.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Ziekten van het zenuwstelsel – neurologie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Ziekten van het hart – cardiologie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Keel, neus en oorziekten (KNO)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Maag, darm en leverziekten (MDL)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Huidziekten – dermatologie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Botziekten – orthopedie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Bloedziekten – hematologie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Ziekten van de vrouwelijke geslachtsorganen - gynaecologie</a:t>
            </a:r>
          </a:p>
        </p:txBody>
      </p:sp>
    </p:spTree>
    <p:extLst>
      <p:ext uri="{BB962C8B-B14F-4D97-AF65-F5344CB8AC3E}">
        <p14:creationId xmlns:p14="http://schemas.microsoft.com/office/powerpoint/2010/main" val="382894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Doelgroepen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485900" y="2780928"/>
            <a:ext cx="7344816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2400" dirty="0"/>
              <a:t>Bekende doelgroepen met betrekking tot ziekten zijn:</a:t>
            </a:r>
          </a:p>
          <a:p>
            <a:pPr>
              <a:lnSpc>
                <a:spcPct val="90000"/>
              </a:lnSpc>
            </a:pPr>
            <a:endParaRPr lang="nl-NL" sz="2400" dirty="0"/>
          </a:p>
          <a:p>
            <a:pPr>
              <a:lnSpc>
                <a:spcPct val="90000"/>
              </a:lnSpc>
            </a:pPr>
            <a:endParaRPr lang="nl-NL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Kinderen met kinderziektes – kinderarts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Ouderen met ouderdomsziektes - geriater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61912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Visie op ziekte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485900" y="2852936"/>
            <a:ext cx="972108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Traditionele benadering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Min of meer aanvaarde alternatieve benadering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Andere alternatieve benaderingen</a:t>
            </a:r>
          </a:p>
        </p:txBody>
      </p:sp>
    </p:spTree>
    <p:extLst>
      <p:ext uri="{BB962C8B-B14F-4D97-AF65-F5344CB8AC3E}">
        <p14:creationId xmlns:p14="http://schemas.microsoft.com/office/powerpoint/2010/main" val="37938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Traditionele benadering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305702" y="2780928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Nadruk op de ziekte en lichamelijke functies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Wetenschappelijk onderzoek en bewijs.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Holistische mensvisie: sociale, geestelijke en lichamelijke aspecten zijn met elkaar verweven en beïnvloeden elkaar.</a:t>
            </a:r>
          </a:p>
        </p:txBody>
      </p:sp>
    </p:spTree>
    <p:extLst>
      <p:ext uri="{BB962C8B-B14F-4D97-AF65-F5344CB8AC3E}">
        <p14:creationId xmlns:p14="http://schemas.microsoft.com/office/powerpoint/2010/main" val="362193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(min of meer geaccepteerde) alternatieve benaderingen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309721" y="2564904"/>
            <a:ext cx="10023465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Geen wetenschappelijke onderbouwing / bewijzen.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Geen erkenning door traditionele benadering.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In sommige gevallen wel werkzaam, als zodanig ook vergoed door verzekering.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Homeopathie: bevorderd het </a:t>
            </a:r>
            <a:r>
              <a:rPr lang="nl-NL" sz="2400" dirty="0" err="1"/>
              <a:t>zelfherstellend</a:t>
            </a:r>
            <a:r>
              <a:rPr lang="nl-NL" sz="2400" dirty="0"/>
              <a:t> vermogen van het lichaam door toedienen van natuurlijke stoffen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Acupunctuur: stimuleren of onderbreken van energiebanen in het lichaam. Eeuwenoude </a:t>
            </a:r>
            <a:r>
              <a:rPr lang="nl-NL" sz="2400" dirty="0" err="1"/>
              <a:t>chinese</a:t>
            </a:r>
            <a:r>
              <a:rPr lang="nl-NL" sz="2400" dirty="0"/>
              <a:t> geneeskunst.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 err="1"/>
              <a:t>Aurahealing</a:t>
            </a:r>
            <a:r>
              <a:rPr lang="nl-NL" sz="2400" dirty="0"/>
              <a:t>, hypnotherapie, gebedsgenezing, haptonomie, </a:t>
            </a:r>
            <a:r>
              <a:rPr lang="nl-NL" sz="2400" dirty="0" err="1"/>
              <a:t>voetreflexologie</a:t>
            </a:r>
            <a:r>
              <a:rPr lang="nl-NL" sz="2400" dirty="0"/>
              <a:t>, enz.</a:t>
            </a:r>
          </a:p>
        </p:txBody>
      </p:sp>
    </p:spTree>
    <p:extLst>
      <p:ext uri="{BB962C8B-B14F-4D97-AF65-F5344CB8AC3E}">
        <p14:creationId xmlns:p14="http://schemas.microsoft.com/office/powerpoint/2010/main" val="18511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Ziekte verloop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Het proces kent drie fasen:</a:t>
            </a:r>
          </a:p>
          <a:p>
            <a:endParaRPr lang="nl-NL"/>
          </a:p>
          <a:p>
            <a:r>
              <a:rPr lang="nl-NL"/>
              <a:t>1. Het begin</a:t>
            </a:r>
          </a:p>
          <a:p>
            <a:r>
              <a:rPr lang="nl-NL"/>
              <a:t>2. De behandeling</a:t>
            </a:r>
          </a:p>
          <a:p>
            <a:r>
              <a:rPr lang="nl-NL"/>
              <a:t>3. Het eind, de afloop</a:t>
            </a:r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48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1. Het begin van het ziekteproces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Sommige ziekten beginnen </a:t>
            </a:r>
            <a:r>
              <a:rPr lang="nl-NL">
                <a:solidFill>
                  <a:srgbClr val="FFC000"/>
                </a:solidFill>
              </a:rPr>
              <a:t>ACUUT</a:t>
            </a:r>
          </a:p>
          <a:p>
            <a:r>
              <a:rPr lang="nl-NL"/>
              <a:t>Andere ziekten beginnen </a:t>
            </a:r>
            <a:r>
              <a:rPr lang="nl-NL">
                <a:solidFill>
                  <a:srgbClr val="FFC000"/>
                </a:solidFill>
              </a:rPr>
              <a:t>SLUIMEREND</a:t>
            </a:r>
          </a:p>
          <a:p>
            <a:endParaRPr lang="nl-NL"/>
          </a:p>
          <a:p>
            <a:r>
              <a:rPr lang="nl-NL"/>
              <a:t>Ziekte verschijnselen noem je </a:t>
            </a:r>
            <a:r>
              <a:rPr lang="nl-NL">
                <a:solidFill>
                  <a:srgbClr val="FFC000"/>
                </a:solidFill>
              </a:rPr>
              <a:t>SYMPTOMEN</a:t>
            </a:r>
          </a:p>
          <a:p>
            <a:r>
              <a:rPr lang="nl-NL"/>
              <a:t>Een aantal bijhorende symptomen noem je </a:t>
            </a:r>
            <a:r>
              <a:rPr lang="nl-NL">
                <a:solidFill>
                  <a:srgbClr val="FFC000"/>
                </a:solidFill>
              </a:rPr>
              <a:t>SYNDROOM</a:t>
            </a:r>
          </a:p>
          <a:p>
            <a:endParaRPr lang="nl-NL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07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2. De behandeling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Als de symptomen duidelijk zijn en (eventueel) verder onderzoek heeft plaatsgevonden kan een arts de diagnose stellen.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Als duidelijk is om welke ziekte het gaat kan de arts in dit stadium een prognose geven. Dit is slechts een indicatie. Sommige zijn met zekerheid te voorspellen.</a:t>
            </a:r>
          </a:p>
          <a:p>
            <a:pPr>
              <a:buFont typeface="Wingdings" panose="05000000000000000000" pitchFamily="2" charset="2"/>
              <a:buChar char="v"/>
            </a:pPr>
            <a:endParaRPr lang="nl-NL" dirty="0"/>
          </a:p>
          <a:p>
            <a:pPr marL="0" indent="0">
              <a:buNone/>
            </a:pPr>
            <a:endParaRPr lang="nl-N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2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3. Het eind, De afloop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 De ziekte verdwijnt volledig op korte of wat langere termijn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 De ziekte verdwijnt, maar er blijven wel restverschijnselen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 De ziekte verdwijnt (gedeeltelijk) niet en is blijvend (chronisch)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 De ziekte verdwijnt niet, is blijvend en wordt erger (progressief)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De ziekte gaat over maar komt na verloop van tijd steeds weer terug (recidief)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De ziekte gaat over maar er is een beperking ontstaan door het proces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 De ziekte is niet te genezen en eindigt binnen een bepaalde tijd in overlijden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528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Wat is pathologie</a:t>
            </a:r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nl-NL" dirty="0"/>
              <a:t>Pathos = ziekte, ziekelijk</a:t>
            </a:r>
          </a:p>
          <a:p>
            <a:pPr rtl="0"/>
            <a:r>
              <a:rPr lang="nl-NL" dirty="0"/>
              <a:t>Logos = leer, kennis</a:t>
            </a:r>
          </a:p>
          <a:p>
            <a:pPr rtl="0"/>
            <a:endParaRPr lang="nl-NL" dirty="0"/>
          </a:p>
          <a:p>
            <a:pPr rtl="0"/>
            <a:r>
              <a:rPr lang="nl-NL" dirty="0"/>
              <a:t>“Leer van de ziektes”</a:t>
            </a:r>
          </a:p>
          <a:p>
            <a:pPr rtl="0"/>
            <a:endParaRPr lang="nl-NL" dirty="0"/>
          </a:p>
          <a:p>
            <a:pPr marL="0" indent="0" algn="ctr" rtl="0">
              <a:buNone/>
            </a:pPr>
            <a:r>
              <a:rPr lang="nl-NL" sz="5400" dirty="0"/>
              <a:t>Ziekteleer.</a:t>
            </a:r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Oorzaken van ziekten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u="sng"/>
              <a:t>Je kunt in grote lijnen onderscheid maken tussen:</a:t>
            </a:r>
          </a:p>
          <a:p>
            <a:pPr marL="0" indent="0">
              <a:buNone/>
            </a:pPr>
            <a:endParaRPr lang="nl-NL" u="sng"/>
          </a:p>
          <a:p>
            <a:pPr marL="0" indent="0">
              <a:buNone/>
            </a:pPr>
            <a:endParaRPr lang="nl-NL" u="sng"/>
          </a:p>
          <a:p>
            <a:r>
              <a:rPr lang="nl-NL"/>
              <a:t>1.</a:t>
            </a:r>
            <a:r>
              <a:rPr lang="nl-NL" i="1">
                <a:solidFill>
                  <a:srgbClr val="FFC000"/>
                </a:solidFill>
              </a:rPr>
              <a:t>Endogene factoren: </a:t>
            </a:r>
            <a:r>
              <a:rPr lang="nl-NL"/>
              <a:t>Factoren in het lichaam zelf</a:t>
            </a:r>
          </a:p>
          <a:p>
            <a:r>
              <a:rPr lang="nl-NL"/>
              <a:t>2.</a:t>
            </a:r>
            <a:r>
              <a:rPr lang="nl-NL" i="1">
                <a:solidFill>
                  <a:srgbClr val="FFC000"/>
                </a:solidFill>
              </a:rPr>
              <a:t>Exogene factoren: </a:t>
            </a:r>
            <a:r>
              <a:rPr lang="nl-NL"/>
              <a:t>Factoren buiten het lichaam</a:t>
            </a:r>
          </a:p>
          <a:p>
            <a:endParaRPr lang="nl-NL"/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701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45708" tIns="45708" rIns="45708" bIns="45708" rtlCol="0" anchor="t">
            <a:normAutofit/>
          </a:bodyPr>
          <a:lstStyle/>
          <a:p>
            <a:pPr marL="0" indent="0">
              <a:buNone/>
            </a:pPr>
            <a:r>
              <a:rPr lang="NL-NL" i="1" dirty="0">
                <a:solidFill>
                  <a:srgbClr val="FFC000"/>
                </a:solidFill>
              </a:rPr>
              <a:t>Endogene factoren:</a:t>
            </a:r>
          </a:p>
          <a:p>
            <a:r>
              <a:rPr lang="NL-NL" dirty="0"/>
              <a:t>Aangeboren oorzaken</a:t>
            </a:r>
          </a:p>
          <a:p>
            <a:r>
              <a:rPr lang="nl-NL" dirty="0"/>
              <a:t>E</a:t>
            </a:r>
            <a:r>
              <a:rPr lang="NL-NL" dirty="0"/>
              <a:t>rfelijkheid </a:t>
            </a:r>
          </a:p>
          <a:p>
            <a:r>
              <a:rPr lang="nl-NL" dirty="0"/>
              <a:t>S</a:t>
            </a:r>
            <a:r>
              <a:rPr lang="NL-NL" dirty="0"/>
              <a:t>teriele ontsteking </a:t>
            </a:r>
          </a:p>
          <a:p>
            <a:r>
              <a:rPr lang="NL-NL" dirty="0"/>
              <a:t>Ziekte van het auto-immuunsysteem</a:t>
            </a:r>
          </a:p>
          <a:p>
            <a:r>
              <a:rPr lang="NL-NL" dirty="0"/>
              <a:t>Ongezond leven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492" y="3861048"/>
            <a:ext cx="4954373" cy="263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4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i="1" dirty="0">
                <a:solidFill>
                  <a:srgbClr val="FFC000"/>
                </a:solidFill>
              </a:rPr>
              <a:t>Exogene factoren</a:t>
            </a:r>
            <a:r>
              <a:rPr lang="nl-NL" dirty="0"/>
              <a:t>:</a:t>
            </a:r>
          </a:p>
          <a:p>
            <a:r>
              <a:rPr lang="nl-NL" dirty="0"/>
              <a:t>Micro-organismen: Bacteriën, virussen, schimmel</a:t>
            </a:r>
          </a:p>
          <a:p>
            <a:r>
              <a:rPr lang="nl-NL" dirty="0"/>
              <a:t>Slechte hygiënische omstandigheden</a:t>
            </a:r>
          </a:p>
          <a:p>
            <a:r>
              <a:rPr lang="nl-NL" dirty="0"/>
              <a:t>Straling die cellen beschadigt en vernietigd (zoals radioactieve </a:t>
            </a:r>
            <a:br>
              <a:rPr lang="nl-NL" dirty="0"/>
            </a:br>
            <a:r>
              <a:rPr lang="nl-NL" dirty="0"/>
              <a:t>   straling)</a:t>
            </a:r>
          </a:p>
          <a:p>
            <a:r>
              <a:rPr lang="nl-NL" dirty="0"/>
              <a:t>Inslikken of inademen van giftige stoffen</a:t>
            </a:r>
          </a:p>
          <a:p>
            <a:r>
              <a:rPr lang="nl-NL" dirty="0"/>
              <a:t>Slechte voeding: Te kort aan noodzakelijke voedingsstoffen</a:t>
            </a:r>
          </a:p>
          <a:p>
            <a:r>
              <a:rPr lang="nl-NL" dirty="0"/>
              <a:t>Schadelijke producten gebruiken: teveel alcohol, drugs sigaretten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178" y="543997"/>
            <a:ext cx="2372132" cy="323472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524" y="543997"/>
            <a:ext cx="2180137" cy="218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Diagnose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557908" y="2636912"/>
            <a:ext cx="9505056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2400" dirty="0"/>
              <a:t>Een arts stelt een diagnose aan de hand van onderzoek. </a:t>
            </a:r>
          </a:p>
          <a:p>
            <a:pPr>
              <a:lnSpc>
                <a:spcPct val="90000"/>
              </a:lnSpc>
            </a:pPr>
            <a:r>
              <a:rPr lang="nl-NL" sz="2400" dirty="0"/>
              <a:t>Voor het stellen van diagnoses zijn in de loop van de tijd hulpmiddelen ontwikkelt waarin alle bekende ziektebeelden beschreven zijn met hun verschijnselen.</a:t>
            </a:r>
          </a:p>
          <a:p>
            <a:pPr>
              <a:lnSpc>
                <a:spcPct val="90000"/>
              </a:lnSpc>
            </a:pPr>
            <a:endParaRPr lang="nl-NL" sz="2400" dirty="0"/>
          </a:p>
          <a:p>
            <a:pPr>
              <a:lnSpc>
                <a:spcPct val="90000"/>
              </a:lnSpc>
            </a:pPr>
            <a:r>
              <a:rPr lang="nl-NL" sz="2400" dirty="0"/>
              <a:t>Voorbeelden zijn: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ICD 10 (International </a:t>
            </a:r>
            <a:r>
              <a:rPr lang="nl-NL" sz="2400" dirty="0" err="1"/>
              <a:t>Classification</a:t>
            </a:r>
            <a:r>
              <a:rPr lang="nl-NL" sz="2400" dirty="0"/>
              <a:t> of </a:t>
            </a:r>
            <a:r>
              <a:rPr lang="nl-NL" sz="2400" dirty="0" err="1"/>
              <a:t>Diseases</a:t>
            </a:r>
            <a:r>
              <a:rPr lang="nl-NL" sz="2400" dirty="0"/>
              <a:t>, versie 10)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ICF (International </a:t>
            </a:r>
            <a:r>
              <a:rPr lang="nl-NL" sz="2400" dirty="0" err="1"/>
              <a:t>Classification</a:t>
            </a:r>
            <a:r>
              <a:rPr lang="nl-NL" sz="2400" dirty="0"/>
              <a:t> of </a:t>
            </a:r>
            <a:r>
              <a:rPr lang="nl-NL" sz="2400" dirty="0" err="1"/>
              <a:t>Functioning</a:t>
            </a:r>
            <a:r>
              <a:rPr lang="nl-NL" sz="2400" dirty="0"/>
              <a:t>, </a:t>
            </a:r>
            <a:r>
              <a:rPr lang="nl-NL" sz="2400" dirty="0" err="1"/>
              <a:t>disability</a:t>
            </a:r>
            <a:r>
              <a:rPr lang="nl-NL" sz="24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health)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DSM V (</a:t>
            </a:r>
            <a:r>
              <a:rPr lang="nl-NL" sz="2400" dirty="0" err="1"/>
              <a:t>Diagnostic</a:t>
            </a:r>
            <a:r>
              <a:rPr lang="nl-NL" sz="24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Statistical Manual of </a:t>
            </a:r>
            <a:r>
              <a:rPr lang="nl-NL" sz="2400" dirty="0" err="1"/>
              <a:t>mental</a:t>
            </a:r>
            <a:r>
              <a:rPr lang="nl-NL" sz="2400" dirty="0"/>
              <a:t> disorders, versie 5)</a:t>
            </a:r>
          </a:p>
        </p:txBody>
      </p:sp>
    </p:spTree>
    <p:extLst>
      <p:ext uri="{BB962C8B-B14F-4D97-AF65-F5344CB8AC3E}">
        <p14:creationId xmlns:p14="http://schemas.microsoft.com/office/powerpoint/2010/main" val="114859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EBP of PBE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295065" y="2636912"/>
            <a:ext cx="99371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2400" dirty="0" err="1"/>
              <a:t>Evidence</a:t>
            </a:r>
            <a:r>
              <a:rPr lang="nl-NL" sz="2400" dirty="0"/>
              <a:t> Based </a:t>
            </a:r>
            <a:r>
              <a:rPr lang="nl-NL" sz="2400" dirty="0" err="1"/>
              <a:t>Practice</a:t>
            </a:r>
            <a:r>
              <a:rPr lang="nl-NL" sz="2400" dirty="0"/>
              <a:t>:</a:t>
            </a:r>
          </a:p>
          <a:p>
            <a:pPr>
              <a:lnSpc>
                <a:spcPct val="90000"/>
              </a:lnSpc>
            </a:pPr>
            <a:endParaRPr lang="nl-NL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Handelen op basis van de best beschikbare informatie over het effect van het handelen. (onderzoek, publicaties, feedback, kennis en ervaring)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sz="2400" dirty="0"/>
          </a:p>
          <a:p>
            <a:pPr>
              <a:lnSpc>
                <a:spcPct val="90000"/>
              </a:lnSpc>
            </a:pPr>
            <a:r>
              <a:rPr lang="nl-NL" sz="2400" dirty="0" err="1"/>
              <a:t>Practice</a:t>
            </a:r>
            <a:r>
              <a:rPr lang="nl-NL" sz="2400" dirty="0"/>
              <a:t> Based </a:t>
            </a:r>
            <a:r>
              <a:rPr lang="nl-NL" sz="2400" dirty="0" err="1"/>
              <a:t>Evidence</a:t>
            </a:r>
            <a:r>
              <a:rPr lang="nl-NL" sz="2400" dirty="0"/>
              <a:t>:</a:t>
            </a:r>
          </a:p>
          <a:p>
            <a:pPr>
              <a:lnSpc>
                <a:spcPct val="90000"/>
              </a:lnSpc>
            </a:pPr>
            <a:endParaRPr lang="nl-NL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Doen wat werkt, ontdekken wat werkt in de praktijk, zonder wetenschappelijke onderbouwing.</a:t>
            </a:r>
          </a:p>
        </p:txBody>
      </p:sp>
    </p:spTree>
    <p:extLst>
      <p:ext uri="{BB962C8B-B14F-4D97-AF65-F5344CB8AC3E}">
        <p14:creationId xmlns:p14="http://schemas.microsoft.com/office/powerpoint/2010/main" val="381029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Gezondheid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2413" y="2420888"/>
            <a:ext cx="9144000" cy="4267200"/>
          </a:xfrm>
        </p:spPr>
        <p:txBody>
          <a:bodyPr>
            <a:normAutofit/>
          </a:bodyPr>
          <a:lstStyle/>
          <a:p>
            <a:r>
              <a:rPr lang="nl-NL" dirty="0"/>
              <a:t>De huidige definitie van de WHO stelt dat gezondheid:</a:t>
            </a:r>
          </a:p>
          <a:p>
            <a:r>
              <a:rPr lang="nl-NL" dirty="0"/>
              <a:t>“een toestand van volledig fysiek, geestelijk en sociaal welbevinden is en niet louter het ontbreken van ziekte of gebrek” (1948)</a:t>
            </a:r>
          </a:p>
          <a:p>
            <a:endParaRPr lang="nl-NL" dirty="0"/>
          </a:p>
          <a:p>
            <a:r>
              <a:rPr lang="nl-NL" dirty="0"/>
              <a:t>Modernere definitie:</a:t>
            </a:r>
          </a:p>
          <a:p>
            <a:r>
              <a:rPr lang="nl-NL" dirty="0"/>
              <a:t>Gezondheid is het vermogen zich aan te passen en een eigen regie te voeren, in het licht van de fysieke, emotionele en sociale uitdagingen van het leven.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Wat is ziek?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1522413" y="2708920"/>
            <a:ext cx="9143999" cy="4267200"/>
          </a:xfrm>
        </p:spPr>
        <p:txBody>
          <a:bodyPr rtlCol="0"/>
          <a:lstStyle/>
          <a:p>
            <a:pPr rtl="0"/>
            <a:r>
              <a:rPr lang="nl-NL" dirty="0"/>
              <a:t>Wanneer voel je je ziek?</a:t>
            </a:r>
          </a:p>
          <a:p>
            <a:pPr rtl="0"/>
            <a:endParaRPr lang="nl-NL" dirty="0"/>
          </a:p>
          <a:p>
            <a:pPr rtl="0"/>
            <a:r>
              <a:rPr lang="nl-NL" dirty="0"/>
              <a:t>Beleving</a:t>
            </a:r>
          </a:p>
          <a:p>
            <a:pPr rtl="0"/>
            <a:r>
              <a:rPr lang="nl-NL" dirty="0"/>
              <a:t>Cultuur</a:t>
            </a:r>
          </a:p>
          <a:p>
            <a:pPr rtl="0"/>
            <a:r>
              <a:rPr lang="nl-NL" dirty="0"/>
              <a:t>Godsdienst </a:t>
            </a:r>
          </a:p>
        </p:txBody>
      </p:sp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Beleving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1522413" y="2924944"/>
            <a:ext cx="9143999" cy="4267200"/>
          </a:xfrm>
        </p:spPr>
        <p:txBody>
          <a:bodyPr rtlCol="0"/>
          <a:lstStyle/>
          <a:p>
            <a:pPr rtl="0"/>
            <a:r>
              <a:rPr lang="nl-NL" dirty="0"/>
              <a:t>Verschilt per persoon.</a:t>
            </a:r>
          </a:p>
          <a:p>
            <a:pPr rtl="0"/>
            <a:r>
              <a:rPr lang="nl-NL" dirty="0"/>
              <a:t>Persoonlijkheid, karakter, aanleg, geslacht.</a:t>
            </a:r>
          </a:p>
          <a:p>
            <a:pPr rtl="0"/>
            <a:r>
              <a:rPr lang="nl-NL" dirty="0"/>
              <a:t>Verantwoordelijkheid.</a:t>
            </a:r>
          </a:p>
        </p:txBody>
      </p:sp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3" y="476672"/>
            <a:ext cx="9143998" cy="1020762"/>
          </a:xfrm>
        </p:spPr>
        <p:txBody>
          <a:bodyPr rtlCol="0"/>
          <a:lstStyle/>
          <a:p>
            <a:pPr rtl="0"/>
            <a:r>
              <a:rPr lang="nl-NL" dirty="0"/>
              <a:t>Cultuur + Godsdienst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648173" y="2132856"/>
            <a:ext cx="8892479" cy="4267200"/>
          </a:xfrm>
        </p:spPr>
        <p:txBody>
          <a:bodyPr rtlCol="0">
            <a:normAutofit/>
          </a:bodyPr>
          <a:lstStyle/>
          <a:p>
            <a:pPr rtl="0"/>
            <a:r>
              <a:rPr lang="nl-NL" dirty="0"/>
              <a:t>Soms worden zaken als een ziekte beschouwd in verschillende culturen of religies. Bijvoorbeeld seksuele geaardheid.</a:t>
            </a:r>
          </a:p>
          <a:p>
            <a:pPr rtl="0"/>
            <a:r>
              <a:rPr lang="nl-NL" dirty="0"/>
              <a:t>Afwijkend gedrag wordt ook vaak zo bekeken.</a:t>
            </a:r>
          </a:p>
        </p:txBody>
      </p:sp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Definitie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629916" y="2708920"/>
            <a:ext cx="8496944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2400" dirty="0"/>
              <a:t>Ziekteleer gaat over objectief vast te stellen ziektes.</a:t>
            </a:r>
          </a:p>
          <a:p>
            <a:pPr>
              <a:lnSpc>
                <a:spcPct val="90000"/>
              </a:lnSpc>
            </a:pPr>
            <a:r>
              <a:rPr lang="nl-NL" sz="2400" dirty="0"/>
              <a:t>Een definitie van ziekte is:</a:t>
            </a:r>
          </a:p>
          <a:p>
            <a:pPr>
              <a:lnSpc>
                <a:spcPct val="90000"/>
              </a:lnSpc>
            </a:pPr>
            <a:endParaRPr lang="nl-NL" sz="2400" dirty="0"/>
          </a:p>
          <a:p>
            <a:pPr>
              <a:lnSpc>
                <a:spcPct val="90000"/>
              </a:lnSpc>
            </a:pPr>
            <a:endParaRPr lang="nl-NL" sz="2400" dirty="0"/>
          </a:p>
          <a:p>
            <a:pPr>
              <a:lnSpc>
                <a:spcPct val="90000"/>
              </a:lnSpc>
            </a:pPr>
            <a:r>
              <a:rPr lang="nl-NL" sz="2400" dirty="0"/>
              <a:t>“ Ziekte is een lichamelijke of geestelijke stoornis in het functioneren van een organisme, niet veroorzaakt door letsel.”</a:t>
            </a:r>
          </a:p>
        </p:txBody>
      </p:sp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Letsel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462759" y="2636912"/>
            <a:ext cx="93965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nl-NL" sz="2400" dirty="0"/>
              <a:t>Is letsel ook een ziekte?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nl-NL" sz="2400" dirty="0"/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nl-NL" sz="2400" dirty="0"/>
              <a:t>Wanneer je een been hebt gebroken mag je een tijdje niet veel doen, zonder dat je je ziek voelt.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nl-NL" sz="2400" dirty="0"/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nl-NL" sz="2400" dirty="0"/>
              <a:t>Letsel is schade aan of in het lichaam door geweld van buiten.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nl-NL" sz="2400" dirty="0"/>
              <a:t>Niet alleen door mishandeling, misdaad of oorlog maar ook door verkeersongeluk, val van de fiets, sporten, verbranding, </a:t>
            </a:r>
            <a:r>
              <a:rPr lang="nl-NL" sz="2400" dirty="0" err="1"/>
              <a:t>klussen,enz</a:t>
            </a:r>
            <a:r>
              <a:rPr lang="nl-NL" sz="2400" dirty="0"/>
              <a:t>.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nl-NL" sz="2400" dirty="0"/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nl-NL" sz="2400" dirty="0"/>
              <a:t>Geweld kan ook psychische schade veroorzaken.</a:t>
            </a:r>
          </a:p>
        </p:txBody>
      </p:sp>
    </p:spTree>
    <p:extLst>
      <p:ext uri="{BB962C8B-B14F-4D97-AF65-F5344CB8AC3E}">
        <p14:creationId xmlns:p14="http://schemas.microsoft.com/office/powerpoint/2010/main" val="286031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Indeling van ziekten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629916" y="2852936"/>
            <a:ext cx="7560840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2400" dirty="0"/>
              <a:t>Ziekten kun je indelen naar: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Lichamelijk en geestelijk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Specialisme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Doelgroep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Kort of Langdurend (chronisch)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Besmettelijk of niet besmettelijk.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83712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he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924</TotalTime>
  <Words>906</Words>
  <Application>Microsoft Office PowerPoint</Application>
  <PresentationFormat>Aangepast</PresentationFormat>
  <Paragraphs>160</Paragraphs>
  <Slides>24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9" baseType="lpstr">
      <vt:lpstr>Arial</vt:lpstr>
      <vt:lpstr>Corbel</vt:lpstr>
      <vt:lpstr>Garamond</vt:lpstr>
      <vt:lpstr>Wingdings</vt:lpstr>
      <vt:lpstr>Organisch</vt:lpstr>
      <vt:lpstr>Pathologie</vt:lpstr>
      <vt:lpstr>Wat is pathologie</vt:lpstr>
      <vt:lpstr>Gezondheid</vt:lpstr>
      <vt:lpstr>Wat is ziek?</vt:lpstr>
      <vt:lpstr>Beleving</vt:lpstr>
      <vt:lpstr>Cultuur + Godsdienst</vt:lpstr>
      <vt:lpstr>Definitie</vt:lpstr>
      <vt:lpstr>Letsel</vt:lpstr>
      <vt:lpstr>Indeling van ziekten</vt:lpstr>
      <vt:lpstr>Lichamelijk en geestelijk</vt:lpstr>
      <vt:lpstr>Specialisme</vt:lpstr>
      <vt:lpstr>Doelgroepen</vt:lpstr>
      <vt:lpstr>Visie op ziekte</vt:lpstr>
      <vt:lpstr>Traditionele benadering</vt:lpstr>
      <vt:lpstr>(min of meer geaccepteerde) alternatieve benaderingen</vt:lpstr>
      <vt:lpstr>Ziekte verloop</vt:lpstr>
      <vt:lpstr>1. Het begin van het ziekteproces</vt:lpstr>
      <vt:lpstr>2. De behandeling</vt:lpstr>
      <vt:lpstr>3. Het eind, De afloop</vt:lpstr>
      <vt:lpstr>Oorzaken van ziekten</vt:lpstr>
      <vt:lpstr>PowerPoint-presentatie</vt:lpstr>
      <vt:lpstr>PowerPoint-presentatie</vt:lpstr>
      <vt:lpstr>Diagnose</vt:lpstr>
      <vt:lpstr>EBP of PBE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Peter Haagsma</dc:creator>
  <cp:lastModifiedBy>Peter Haagsma</cp:lastModifiedBy>
  <cp:revision>20</cp:revision>
  <dcterms:created xsi:type="dcterms:W3CDTF">2019-02-23T12:02:18Z</dcterms:created>
  <dcterms:modified xsi:type="dcterms:W3CDTF">2019-09-23T14:51:43Z</dcterms:modified>
</cp:coreProperties>
</file>